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367" r:id="rId3"/>
    <p:sldId id="374" r:id="rId4"/>
    <p:sldId id="398" r:id="rId5"/>
    <p:sldId id="396" r:id="rId6"/>
    <p:sldId id="259" r:id="rId7"/>
    <p:sldId id="262" r:id="rId8"/>
    <p:sldId id="260" r:id="rId9"/>
    <p:sldId id="261" r:id="rId10"/>
    <p:sldId id="388" r:id="rId11"/>
    <p:sldId id="264" r:id="rId12"/>
    <p:sldId id="402" r:id="rId13"/>
    <p:sldId id="375" r:id="rId14"/>
    <p:sldId id="275" r:id="rId15"/>
    <p:sldId id="376" r:id="rId16"/>
    <p:sldId id="384" r:id="rId17"/>
    <p:sldId id="386" r:id="rId18"/>
    <p:sldId id="385" r:id="rId19"/>
    <p:sldId id="390" r:id="rId20"/>
    <p:sldId id="401" r:id="rId21"/>
    <p:sldId id="399" r:id="rId22"/>
    <p:sldId id="400" r:id="rId23"/>
    <p:sldId id="373" r:id="rId24"/>
    <p:sldId id="395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jl, thema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jl, thema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Stijl, thema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78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95073-7F26-4293-A251-78E6823BDAFF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834C5-511A-41B1-897A-3867B7A62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363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40F70D-93C2-4442-99BC-E5BED5C7F15D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922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40F70D-93C2-4442-99BC-E5BED5C7F15D}" type="slidenum">
              <a:rPr lang="nl-NL" smtClean="0"/>
              <a:pPr/>
              <a:t>2</a:t>
            </a:fld>
            <a:endParaRPr lang="nl-N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2001 </a:t>
            </a:r>
            <a:r>
              <a:rPr lang="en-US" dirty="0" err="1"/>
              <a:t>heeft</a:t>
            </a:r>
            <a:r>
              <a:rPr lang="en-US" dirty="0"/>
              <a:t> de </a:t>
            </a:r>
            <a:r>
              <a:rPr lang="en-US" dirty="0" err="1"/>
              <a:t>Commissie</a:t>
            </a:r>
            <a:r>
              <a:rPr lang="en-US" dirty="0"/>
              <a:t> de </a:t>
            </a:r>
            <a:r>
              <a:rPr lang="en-US" dirty="0" err="1"/>
              <a:t>Rooij</a:t>
            </a:r>
            <a:r>
              <a:rPr lang="en-US" dirty="0"/>
              <a:t> de </a:t>
            </a:r>
            <a:r>
              <a:rPr lang="en-US" dirty="0" err="1"/>
              <a:t>tien</a:t>
            </a:r>
            <a:r>
              <a:rPr lang="en-US" dirty="0"/>
              <a:t> </a:t>
            </a:r>
            <a:r>
              <a:rPr lang="en-US" dirty="0" err="1"/>
              <a:t>tijdvakken</a:t>
            </a:r>
            <a:r>
              <a:rPr lang="en-US" dirty="0"/>
              <a:t> </a:t>
            </a:r>
            <a:r>
              <a:rPr lang="en-US" dirty="0" err="1"/>
              <a:t>voorgesteld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examenprogramma</a:t>
            </a:r>
            <a:r>
              <a:rPr lang="en-US" dirty="0"/>
              <a:t> </a:t>
            </a:r>
            <a:r>
              <a:rPr lang="en-US" dirty="0" err="1"/>
              <a:t>havo-vwo</a:t>
            </a:r>
            <a:r>
              <a:rPr lang="en-US" dirty="0"/>
              <a:t>.</a:t>
            </a:r>
          </a:p>
          <a:p>
            <a:r>
              <a:rPr lang="en-US" dirty="0"/>
              <a:t>Om 2007 is het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examenprogramma</a:t>
            </a:r>
            <a:r>
              <a:rPr lang="en-US" dirty="0"/>
              <a:t> van start </a:t>
            </a:r>
            <a:r>
              <a:rPr lang="en-US" dirty="0" err="1"/>
              <a:t>gegaan</a:t>
            </a:r>
            <a:r>
              <a:rPr lang="en-US" dirty="0"/>
              <a:t> in de </a:t>
            </a:r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klas</a:t>
            </a:r>
            <a:r>
              <a:rPr lang="en-US" dirty="0"/>
              <a:t> van </a:t>
            </a:r>
            <a:r>
              <a:rPr lang="en-US" dirty="0" err="1"/>
              <a:t>havo</a:t>
            </a:r>
            <a:r>
              <a:rPr lang="en-US" dirty="0"/>
              <a:t> en </a:t>
            </a:r>
            <a:r>
              <a:rPr lang="en-US" dirty="0" err="1"/>
              <a:t>vwo</a:t>
            </a:r>
            <a:r>
              <a:rPr lang="en-US" dirty="0"/>
              <a:t>.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40F70D-93C2-4442-99BC-E5BED5C7F15D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710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74EE-DF4A-4B4C-A2FC-91C118762692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FFDE-CEFC-4A84-AA79-B45EAFE16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615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74EE-DF4A-4B4C-A2FC-91C118762692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FFDE-CEFC-4A84-AA79-B45EAFE16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2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74EE-DF4A-4B4C-A2FC-91C118762692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FFDE-CEFC-4A84-AA79-B45EAFE16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609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74EE-DF4A-4B4C-A2FC-91C118762692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FFDE-CEFC-4A84-AA79-B45EAFE16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9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74EE-DF4A-4B4C-A2FC-91C118762692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FFDE-CEFC-4A84-AA79-B45EAFE16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408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74EE-DF4A-4B4C-A2FC-91C118762692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FFDE-CEFC-4A84-AA79-B45EAFE16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578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74EE-DF4A-4B4C-A2FC-91C118762692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FFDE-CEFC-4A84-AA79-B45EAFE16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949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74EE-DF4A-4B4C-A2FC-91C118762692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FFDE-CEFC-4A84-AA79-B45EAFE16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851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74EE-DF4A-4B4C-A2FC-91C118762692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FFDE-CEFC-4A84-AA79-B45EAFE16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7409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74EE-DF4A-4B4C-A2FC-91C118762692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FFDE-CEFC-4A84-AA79-B45EAFE16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32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74EE-DF4A-4B4C-A2FC-91C118762692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FFDE-CEFC-4A84-AA79-B45EAFE16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923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574EE-DF4A-4B4C-A2FC-91C118762692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6FFDE-CEFC-4A84-AA79-B45EAFE16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50146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gnkleio.nl/nieuw-eindexamen-havo-vwo/" TargetMode="External"/><Relationship Id="rId2" Type="http://schemas.openxmlformats.org/officeDocument/2006/relationships/hyperlink" Target="http://www.slo.nl/geschiedenisexamen201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u.nl/geschiedenisendidactiek" TargetMode="External"/><Relationship Id="rId4" Type="http://schemas.openxmlformats.org/officeDocument/2006/relationships/hyperlink" Target="http://histoforum.net/vakinformatie.htm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19536" y="0"/>
            <a:ext cx="8748464" cy="4041913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Het hoe en wat nu?</a:t>
            </a:r>
            <a:br>
              <a:rPr lang="nl-NL" dirty="0"/>
            </a:br>
            <a:r>
              <a:rPr lang="nl-NL" sz="4000" dirty="0"/>
              <a:t/>
            </a:r>
            <a:br>
              <a:rPr lang="nl-NL" sz="4000" dirty="0"/>
            </a:br>
            <a:r>
              <a:rPr lang="en-GB" b="0" dirty="0">
                <a:solidFill>
                  <a:schemeClr val="tx1"/>
                </a:solidFill>
              </a:rPr>
              <a:t>Groot </a:t>
            </a:r>
            <a:r>
              <a:rPr lang="en-GB" b="0" dirty="0" err="1">
                <a:solidFill>
                  <a:schemeClr val="tx1"/>
                </a:solidFill>
              </a:rPr>
              <a:t>onderhoud</a:t>
            </a:r>
            <a:r>
              <a:rPr lang="en-GB" b="0" dirty="0">
                <a:solidFill>
                  <a:schemeClr val="tx1"/>
                </a:solidFill>
              </a:rPr>
              <a:t> </a:t>
            </a:r>
            <a:r>
              <a:rPr lang="en-GB" b="0" dirty="0" err="1">
                <a:solidFill>
                  <a:schemeClr val="tx1"/>
                </a:solidFill>
              </a:rPr>
              <a:t>historische</a:t>
            </a:r>
            <a:r>
              <a:rPr lang="en-GB" b="0" dirty="0">
                <a:solidFill>
                  <a:schemeClr val="tx1"/>
                </a:solidFill>
              </a:rPr>
              <a:t> </a:t>
            </a:r>
            <a:r>
              <a:rPr lang="en-GB" b="0" dirty="0" err="1">
                <a:solidFill>
                  <a:schemeClr val="tx1"/>
                </a:solidFill>
              </a:rPr>
              <a:t>contexten</a:t>
            </a:r>
            <a:r>
              <a:rPr lang="en-GB" b="0" dirty="0">
                <a:solidFill>
                  <a:schemeClr val="tx1"/>
                </a:solidFill>
              </a:rPr>
              <a:t>  HAVO</a:t>
            </a: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r>
              <a:rPr lang="nl-NL" dirty="0"/>
              <a:t/>
            </a:r>
            <a:br>
              <a:rPr lang="nl-NL" dirty="0"/>
            </a:br>
            <a:endParaRPr lang="nl-NL" sz="2000" u="sng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717032"/>
            <a:ext cx="8820472" cy="1921768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nl-NL" dirty="0"/>
              <a:t>Liesbeth Dirks</a:t>
            </a:r>
            <a:br>
              <a:rPr lang="nl-NL" dirty="0"/>
            </a:br>
            <a:r>
              <a:rPr lang="nl-NL" dirty="0"/>
              <a:t>Schoonhovens College  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in samenwerking met Hanneke Tuithof (</a:t>
            </a:r>
            <a:r>
              <a:rPr lang="nl-NL" dirty="0" smtClean="0"/>
              <a:t>UU/</a:t>
            </a:r>
            <a:r>
              <a:rPr lang="nl-NL" smtClean="0"/>
              <a:t>Fontys)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6015" y="4373217"/>
            <a:ext cx="935133" cy="63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2423590" y="3140968"/>
          <a:ext cx="7632852" cy="172819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718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18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18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718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726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7269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28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/>
                        <a:t>16</a:t>
                      </a:r>
                      <a:r>
                        <a:rPr lang="nl-NL" sz="1600" baseline="30000" dirty="0"/>
                        <a:t>e</a:t>
                      </a:r>
                      <a:r>
                        <a:rPr lang="nl-NL" sz="1600" dirty="0"/>
                        <a:t> eeuw</a:t>
                      </a:r>
                      <a:endParaRPr lang="nl-N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/>
                        <a:t>17</a:t>
                      </a:r>
                      <a:r>
                        <a:rPr lang="nl-NL" sz="1600" baseline="30000" dirty="0"/>
                        <a:t>e</a:t>
                      </a:r>
                      <a:r>
                        <a:rPr lang="nl-NL" sz="1600" dirty="0"/>
                        <a:t> eeuw</a:t>
                      </a:r>
                      <a:endParaRPr lang="nl-N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/>
                        <a:t>18</a:t>
                      </a:r>
                      <a:r>
                        <a:rPr lang="nl-NL" sz="1600" baseline="30000" dirty="0"/>
                        <a:t>e</a:t>
                      </a:r>
                      <a:r>
                        <a:rPr lang="nl-NL" sz="1600" dirty="0"/>
                        <a:t> eeuw</a:t>
                      </a:r>
                      <a:endParaRPr lang="nl-N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/>
                        <a:t>19</a:t>
                      </a:r>
                      <a:r>
                        <a:rPr lang="nl-NL" sz="1600" baseline="30000"/>
                        <a:t>e</a:t>
                      </a:r>
                      <a:r>
                        <a:rPr lang="nl-NL" sz="1600"/>
                        <a:t> eeuw</a:t>
                      </a:r>
                      <a:endParaRPr lang="nl-N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/>
                        <a:t>1900-1945</a:t>
                      </a:r>
                      <a:endParaRPr lang="nl-N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/>
                        <a:t>1945-nu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049" name="Oval 1"/>
          <p:cNvSpPr>
            <a:spLocks noChangeArrowheads="1"/>
          </p:cNvSpPr>
          <p:nvPr/>
        </p:nvSpPr>
        <p:spPr bwMode="auto">
          <a:xfrm>
            <a:off x="3359696" y="3501008"/>
            <a:ext cx="4032448" cy="576064"/>
          </a:xfrm>
          <a:prstGeom prst="ellipse">
            <a:avLst/>
          </a:prstGeom>
          <a:solidFill>
            <a:srgbClr val="DBE5F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NL" dirty="0">
                <a:solidFill>
                  <a:schemeClr val="bg1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    Britse Rijk</a:t>
            </a:r>
            <a:r>
              <a:rPr lang="nl-NL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lang="nl-NL" dirty="0"/>
          </a:p>
        </p:txBody>
      </p:sp>
      <p:sp>
        <p:nvSpPr>
          <p:cNvPr id="2050" name="Oval 2"/>
          <p:cNvSpPr>
            <a:spLocks noChangeArrowheads="1"/>
          </p:cNvSpPr>
          <p:nvPr/>
        </p:nvSpPr>
        <p:spPr bwMode="auto">
          <a:xfrm>
            <a:off x="7608168" y="3501008"/>
            <a:ext cx="2016224" cy="648072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NL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 Duitsland	</a:t>
            </a:r>
            <a:endParaRPr lang="nl-NL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1" y="118646"/>
            <a:ext cx="10341293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000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											</a:t>
            </a:r>
            <a:endParaRPr lang="nl-NL" sz="8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1000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							</a:t>
            </a:r>
            <a:endParaRPr lang="nl-NL" sz="8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vaal 8"/>
          <p:cNvSpPr/>
          <p:nvPr/>
        </p:nvSpPr>
        <p:spPr>
          <a:xfrm>
            <a:off x="8760296" y="4149080"/>
            <a:ext cx="1296144" cy="64807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Neder-land</a:t>
            </a:r>
            <a:endParaRPr lang="nl-NL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Havo</a:t>
            </a:r>
          </a:p>
        </p:txBody>
      </p:sp>
      <p:sp>
        <p:nvSpPr>
          <p:cNvPr id="11" name="Tijdelijke aanduiding voor inhoud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 </a:t>
            </a:r>
            <a:r>
              <a:rPr lang="nl-NL" dirty="0">
                <a:solidFill>
                  <a:schemeClr val="tx1"/>
                </a:solidFill>
              </a:rPr>
              <a:t>onderwerpkeuze: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539240"/>
              </p:ext>
            </p:extLst>
          </p:nvPr>
        </p:nvGraphicFramePr>
        <p:xfrm>
          <a:off x="2495600" y="1690688"/>
          <a:ext cx="6608643" cy="397025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086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98993">
                <a:tc>
                  <a:txBody>
                    <a:bodyPr/>
                    <a:lstStyle/>
                    <a:p>
                      <a:pPr algn="ctr"/>
                      <a:r>
                        <a:rPr lang="nl-NL" sz="2400" noProof="0" dirty="0">
                          <a:solidFill>
                            <a:srgbClr val="0070C0"/>
                          </a:solidFill>
                        </a:rPr>
                        <a:t>havo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8993">
                <a:tc>
                  <a:txBody>
                    <a:bodyPr/>
                    <a:lstStyle/>
                    <a:p>
                      <a:r>
                        <a:rPr lang="nl-NL" sz="1800" noProof="0" dirty="0"/>
                        <a:t>Het Britse rijk  1585-1900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8993">
                <a:tc>
                  <a:txBody>
                    <a:bodyPr/>
                    <a:lstStyle/>
                    <a:p>
                      <a:r>
                        <a:rPr lang="nl-NL" sz="1800" noProof="0" dirty="0"/>
                        <a:t>Duitsland</a:t>
                      </a:r>
                      <a:r>
                        <a:rPr lang="nl-NL" sz="1800" baseline="0" noProof="0" dirty="0"/>
                        <a:t> in Europa 1918-1991</a:t>
                      </a:r>
                      <a:endParaRPr lang="nl-NL" sz="1800" noProof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73280">
                <a:tc>
                  <a:txBody>
                    <a:bodyPr/>
                    <a:lstStyle/>
                    <a:p>
                      <a:r>
                        <a:rPr lang="nl-NL" sz="1800" noProof="0" dirty="0"/>
                        <a:t> Nederland</a:t>
                      </a:r>
                      <a:r>
                        <a:rPr lang="nl-NL" sz="1800" baseline="0" noProof="0" dirty="0"/>
                        <a:t> 1948-2008</a:t>
                      </a:r>
                      <a:endParaRPr lang="nl-NL" sz="1800" noProof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002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B5A579D-B598-4332-B0B3-92FDA5C41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/>
          <a:lstStyle/>
          <a:p>
            <a:r>
              <a:rPr lang="nl-NL" dirty="0"/>
              <a:t>Naar een nieuw PTA!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254FDD36-E553-45A0-B421-B1C8C3C00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636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258F5C-92FF-4FA4-ADF1-8E3FC7BE5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Welke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kenmerkende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aspecten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worden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uitgewerkt</a:t>
            </a:r>
            <a:r>
              <a:rPr lang="en-US" dirty="0">
                <a:solidFill>
                  <a:schemeClr val="tx1"/>
                </a:solidFill>
              </a:rPr>
              <a:t> via de </a:t>
            </a:r>
            <a:r>
              <a:rPr lang="en-US" dirty="0" err="1">
                <a:solidFill>
                  <a:schemeClr val="tx1"/>
                </a:solidFill>
              </a:rPr>
              <a:t>nieuwe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historische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contexten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AEEAD3-109F-46ED-9E0F-8CAD530CF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</a:t>
            </a:r>
            <a:r>
              <a:rPr lang="nl-NL" dirty="0" err="1"/>
              <a:t>eem</a:t>
            </a:r>
            <a:r>
              <a:rPr lang="nl-NL" dirty="0"/>
              <a:t> de herziene syllabus van havo</a:t>
            </a:r>
          </a:p>
          <a:p>
            <a:r>
              <a:rPr lang="en-US" dirty="0" err="1"/>
              <a:t>Vul</a:t>
            </a:r>
            <a:r>
              <a:rPr lang="en-US" dirty="0"/>
              <a:t> </a:t>
            </a:r>
            <a:r>
              <a:rPr lang="en-US" dirty="0" err="1"/>
              <a:t>samen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college het </a:t>
            </a:r>
            <a:r>
              <a:rPr lang="en-US" dirty="0" err="1"/>
              <a:t>werkblad</a:t>
            </a:r>
            <a:r>
              <a:rPr lang="en-US" dirty="0"/>
              <a:t> in</a:t>
            </a:r>
          </a:p>
          <a:p>
            <a:endParaRPr lang="en-US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201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Examenprogramma sinds 2007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Domein A historisch besef, vaardigheden</a:t>
            </a:r>
          </a:p>
          <a:p>
            <a:endParaRPr lang="en-US" dirty="0"/>
          </a:p>
          <a:p>
            <a:r>
              <a:rPr lang="en-US" dirty="0"/>
              <a:t>Domein B </a:t>
            </a:r>
            <a:r>
              <a:rPr lang="en-US" dirty="0" err="1"/>
              <a:t>oriëntatiekennis</a:t>
            </a:r>
            <a:r>
              <a:rPr lang="en-US" dirty="0"/>
              <a:t>, 10 </a:t>
            </a:r>
            <a:r>
              <a:rPr lang="en-US" dirty="0" err="1"/>
              <a:t>tijdvakken</a:t>
            </a:r>
            <a:r>
              <a:rPr lang="en-US" dirty="0"/>
              <a:t>  (CE: </a:t>
            </a:r>
            <a:r>
              <a:rPr lang="en-US" dirty="0" err="1"/>
              <a:t>tijdvak</a:t>
            </a:r>
            <a:r>
              <a:rPr lang="en-US" dirty="0"/>
              <a:t> 5 t/m 10)</a:t>
            </a:r>
          </a:p>
          <a:p>
            <a:endParaRPr lang="en-US" dirty="0"/>
          </a:p>
          <a:p>
            <a:r>
              <a:rPr lang="en-US" dirty="0" err="1"/>
              <a:t>Domein</a:t>
            </a:r>
            <a:r>
              <a:rPr lang="en-US" dirty="0"/>
              <a:t> C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kiezen</a:t>
            </a:r>
            <a:r>
              <a:rPr lang="en-US" dirty="0"/>
              <a:t> </a:t>
            </a:r>
            <a:r>
              <a:rPr lang="en-US" dirty="0" err="1"/>
              <a:t>thema’s</a:t>
            </a:r>
            <a:r>
              <a:rPr lang="en-US" dirty="0"/>
              <a:t> (2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Domein</a:t>
            </a:r>
            <a:r>
              <a:rPr lang="en-US" dirty="0"/>
              <a:t> D </a:t>
            </a:r>
            <a:r>
              <a:rPr lang="en-US" dirty="0" err="1"/>
              <a:t>Rechtsstaat</a:t>
            </a:r>
            <a:r>
              <a:rPr lang="en-US" dirty="0"/>
              <a:t> en </a:t>
            </a:r>
            <a:r>
              <a:rPr lang="en-US" dirty="0" err="1"/>
              <a:t>parlementaire</a:t>
            </a:r>
            <a:r>
              <a:rPr lang="en-US" dirty="0"/>
              <a:t> </a:t>
            </a:r>
            <a:r>
              <a:rPr lang="en-US" dirty="0" err="1"/>
              <a:t>democratie</a:t>
            </a:r>
            <a:endParaRPr lang="en-US" dirty="0"/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7337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E4B80C-872A-400B-8812-02B8345D9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Maak een </a:t>
            </a:r>
            <a:r>
              <a:rPr lang="nl-NL" dirty="0" err="1">
                <a:solidFill>
                  <a:schemeClr val="tx1"/>
                </a:solidFill>
              </a:rPr>
              <a:t>klad-PTA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0F8CF7-E2B5-4AE1-A722-B11EB2009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Bedenk wat je mee wilt nemen uit je oude PTA</a:t>
            </a:r>
          </a:p>
          <a:p>
            <a:endParaRPr lang="nl-NL" dirty="0"/>
          </a:p>
          <a:p>
            <a:r>
              <a:rPr lang="nl-NL" dirty="0"/>
              <a:t>Bedenk welke opbouw je kiest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Tijdvakken en dan historische contexten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Tijdvakken afwisselen met historische contexten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Tijdvakken en historische contexten integreren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r>
              <a:rPr lang="nl-NL" dirty="0"/>
              <a:t>Denk aan alle domeinen</a:t>
            </a:r>
          </a:p>
        </p:txBody>
      </p:sp>
    </p:spTree>
    <p:extLst>
      <p:ext uri="{BB962C8B-B14F-4D97-AF65-F5344CB8AC3E}">
        <p14:creationId xmlns:p14="http://schemas.microsoft.com/office/powerpoint/2010/main" val="3744103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635788"/>
              </p:ext>
            </p:extLst>
          </p:nvPr>
        </p:nvGraphicFramePr>
        <p:xfrm>
          <a:off x="1524001" y="914149"/>
          <a:ext cx="9144001" cy="5943851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61541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08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53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36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24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/>
                        <a:t>Het Britse Rijk</a:t>
                      </a:r>
                      <a:endParaRPr lang="nl-NL" sz="11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/>
                        <a:t>helemaal</a:t>
                      </a:r>
                      <a:endParaRPr lang="nl-NL" sz="11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/>
                        <a:t>deels</a:t>
                      </a:r>
                      <a:endParaRPr lang="nl-NL" sz="11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/>
                        <a:t>als voorbeeld</a:t>
                      </a:r>
                      <a:endParaRPr lang="nl-NL" sz="11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2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/>
                        <a:t>18. het begin van de Europese overzeese expansie</a:t>
                      </a:r>
                      <a:endParaRPr lang="nl-NL" sz="11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 dirty="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x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21. de protestantse reformatie die splitsing van de christelijke kerk in West-Europa tot gevolg had;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x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/>
                        <a:t>25. wereldwijde handelscontacten, handelskapitalisme en het begin van een wereldeconomie</a:t>
                      </a:r>
                      <a:endParaRPr lang="nl-NL" sz="11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x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68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27. rationeel optimisme en ‘verlicht denken’ dat werd toegepast op alle terreinen van de samenleving: godsdienst, politiek., economie en sociale verhoudingen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x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49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/>
                        <a:t>29. uitbouw van de Europese overheersing, met name in de vorm van plantagekoloniën en de daarmee verbonden </a:t>
                      </a:r>
                      <a:r>
                        <a:rPr lang="nl-NL" sz="1100" dirty="0" err="1"/>
                        <a:t>transatlantische</a:t>
                      </a:r>
                      <a:r>
                        <a:rPr lang="nl-NL" sz="1100" dirty="0"/>
                        <a:t> slavenhandel, en de opkomst van het </a:t>
                      </a:r>
                      <a:r>
                        <a:rPr lang="nl-NL" sz="1100" dirty="0" err="1"/>
                        <a:t>abolitionisme</a:t>
                      </a:r>
                      <a:endParaRPr lang="nl-NL" sz="11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x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 dirty="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68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30. de democratische revoluties in westerse landen met als gevolg discussies over grondwetten, grondrechten en staats burgerschap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x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4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31. de industriële revolutie die in de westerse wereld de basis legde voor een industriële samenleving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x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2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32. discussies over de ‘sociale kwestie’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x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4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33. de moderne vorm van imperialisme die verband hield met de industrialisatie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x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2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34. de opkomst van emancipatiebewegingen;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x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4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35. voortschrijdende democratisering, met deelname van steeds meer mannen en vrouwen aan het politieke proces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x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368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36. de opkomst van politiek-maatschappelijke stromingen: liberalisme, nationalisme, socialisme, confessionalisme en feminisme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/>
                        <a:t>x</a:t>
                      </a:r>
                      <a:endParaRPr lang="nl-NL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100" dirty="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524000" y="-111705"/>
            <a:ext cx="91440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200" b="1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Havo </a:t>
            </a:r>
            <a:endParaRPr lang="nl-NL" sz="12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sz="12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1400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In hoeverre worden de aangegeven kenmerkende aspecten in de historische context behandeld?</a:t>
            </a:r>
            <a:endParaRPr lang="nl-NL" sz="14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1400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nl-NL" sz="1400" dirty="0">
                <a:latin typeface="Verdana" pitchFamily="34" charset="0"/>
                <a:ea typeface="Calibri" pitchFamily="34" charset="0"/>
                <a:cs typeface="Times New Roman" pitchFamily="18" charset="0"/>
              </a:rPr>
            </a:br>
            <a:endParaRPr lang="nl-NL" sz="14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275361"/>
              </p:ext>
            </p:extLst>
          </p:nvPr>
        </p:nvGraphicFramePr>
        <p:xfrm>
          <a:off x="1524001" y="0"/>
          <a:ext cx="8964487" cy="68580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60333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8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423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/>
                        <a:t>Duitsland in Europa</a:t>
                      </a:r>
                      <a:endParaRPr lang="nl-NL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/>
                        <a:t>helemaal</a:t>
                      </a:r>
                      <a:endParaRPr lang="nl-NL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/>
                        <a:t>deels</a:t>
                      </a:r>
                      <a:endParaRPr lang="nl-NL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/>
                        <a:t>als voorbeeld</a:t>
                      </a:r>
                      <a:endParaRPr lang="nl-NL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/>
                        <a:t>37. de rol van moderne propaganda- en communicatiemiddelen en vormen van massaorganisatie</a:t>
                      </a:r>
                      <a:endParaRPr lang="nl-NL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38. het in praktijk brengen van de totalitaire ideologieën communisme en fascisme/nationaalsocialisme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39. de crisis van het wereldkapitalisme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40. het voeren van twee wereldoorlogen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/>
                        <a:t>41. racisme en discriminatie die leidden tot genocide, in het bijzonder op de joden;</a:t>
                      </a:r>
                      <a:endParaRPr lang="nl-NL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42. de Duitse bezetting van Nederland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45. de verdeling van de wereld in twee ideologische blokken in de greep van een wapenwedloop en de daaruit voortvloeiende dreiging van een atoomoorlog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47. de eenwording van Europa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48. de toenemende westerse welvaart die vanaf de jaren zestig van de twintigste eeuw aanleiding gaf tot ingrijpende sociaal-culturele veranderingsprocessen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 dirty="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295823"/>
              </p:ext>
            </p:extLst>
          </p:nvPr>
        </p:nvGraphicFramePr>
        <p:xfrm>
          <a:off x="1524000" y="1"/>
          <a:ext cx="9144000" cy="456819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61541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08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53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36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02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/>
                        <a:t>Nederland1948-2008</a:t>
                      </a:r>
                      <a:endParaRPr lang="nl-NL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/>
                        <a:t>helemaal</a:t>
                      </a:r>
                      <a:endParaRPr lang="nl-NL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/>
                        <a:t>deels</a:t>
                      </a:r>
                      <a:endParaRPr lang="nl-NL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/>
                        <a:t>als voorbeeld</a:t>
                      </a:r>
                      <a:endParaRPr lang="nl-NL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4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/>
                        <a:t>45. de verdeling van de wereld in twee ideologische blokken in de greep van een wapenwedloop en de daaruit voortvloeiende dreiging van een atoomoorlog</a:t>
                      </a:r>
                      <a:endParaRPr lang="nl-NL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2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46. de dekolonisatie die een eind maakte aan de westerse hegemonie in de wereld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1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47. de eenwording van Europa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54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48. de toenemende westerse welvaart die vanaf de jaren zestig van de twintigste eeuw aanleiding gaf tot ingrijpende sociaal-culturele veranderingsprocessen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2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49. de ontwikkeling van pluriforme en multiculturele samenlevingen.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/>
                        <a:t>x</a:t>
                      </a:r>
                      <a:endParaRPr lang="nl-NL" sz="12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 dirty="0">
                        <a:solidFill>
                          <a:srgbClr val="365F91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xmlns="" id="{93589CD5-4B20-4F89-8063-B03DE9B4B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4805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nl-NL" sz="1300" b="1" dirty="0">
                <a:latin typeface="Verdana" pitchFamily="34" charset="0"/>
                <a:ea typeface="Times New Roman" pitchFamily="18" charset="0"/>
                <a:cs typeface="Times New Roman" pitchFamily="18" charset="0"/>
              </a:rPr>
              <a:t>Voorbeeld PTA  Geschiedenis   Havo</a:t>
            </a:r>
            <a:r>
              <a:rPr lang="nl-NL" sz="1300" dirty="0">
                <a:latin typeface="Arial" pitchFamily="34" charset="0"/>
                <a:cs typeface="Arial" pitchFamily="34" charset="0"/>
              </a:rPr>
              <a:t/>
            </a:r>
            <a:br>
              <a:rPr lang="nl-NL" sz="1300" dirty="0">
                <a:latin typeface="Arial" pitchFamily="34" charset="0"/>
                <a:cs typeface="Arial" pitchFamily="34" charset="0"/>
              </a:rPr>
            </a:br>
            <a:r>
              <a:rPr lang="nl-NL" sz="1300" dirty="0">
                <a:latin typeface="Verdana" pitchFamily="34" charset="0"/>
                <a:ea typeface="Times New Roman" pitchFamily="18" charset="0"/>
                <a:cs typeface="Times New Roman" pitchFamily="18" charset="0"/>
              </a:rPr>
              <a:t>Historische Contexten en de kenmerkende aspecten ge</a:t>
            </a:r>
            <a:r>
              <a:rPr lang="nl-NL" sz="1300" dirty="0">
                <a:latin typeface="Calibri"/>
                <a:ea typeface="Times New Roman" pitchFamily="18" charset="0"/>
                <a:cs typeface="Times New Roman" pitchFamily="18" charset="0"/>
              </a:rPr>
              <a:t>ï</a:t>
            </a:r>
            <a:r>
              <a:rPr lang="nl-NL" sz="1300" dirty="0">
                <a:latin typeface="Verdana" pitchFamily="34" charset="0"/>
                <a:ea typeface="Times New Roman" pitchFamily="18" charset="0"/>
                <a:cs typeface="Times New Roman" pitchFamily="18" charset="0"/>
              </a:rPr>
              <a:t>ntegreerd</a:t>
            </a:r>
            <a:r>
              <a:rPr lang="nl-NL" dirty="0">
                <a:latin typeface="Arial" pitchFamily="34" charset="0"/>
                <a:cs typeface="Arial" pitchFamily="34" charset="0"/>
              </a:rPr>
              <a:t/>
            </a:r>
            <a:br>
              <a:rPr lang="nl-NL" dirty="0">
                <a:latin typeface="Arial" pitchFamily="34" charset="0"/>
                <a:cs typeface="Arial" pitchFamily="34" charset="0"/>
              </a:rPr>
            </a:br>
            <a:endParaRPr lang="nl-NL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xmlns="" id="{46F5205D-5AA8-4246-9C11-CE32A237CC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094487"/>
              </p:ext>
            </p:extLst>
          </p:nvPr>
        </p:nvGraphicFramePr>
        <p:xfrm>
          <a:off x="2663686" y="672902"/>
          <a:ext cx="8295862" cy="611002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011436">
                  <a:extLst>
                    <a:ext uri="{9D8B030D-6E8A-4147-A177-3AD203B41FA5}">
                      <a16:colId xmlns:a16="http://schemas.microsoft.com/office/drawing/2014/main" xmlns="" val="2157839696"/>
                    </a:ext>
                  </a:extLst>
                </a:gridCol>
                <a:gridCol w="2013057">
                  <a:extLst>
                    <a:ext uri="{9D8B030D-6E8A-4147-A177-3AD203B41FA5}">
                      <a16:colId xmlns:a16="http://schemas.microsoft.com/office/drawing/2014/main" xmlns="" val="2996413840"/>
                    </a:ext>
                  </a:extLst>
                </a:gridCol>
                <a:gridCol w="2013057">
                  <a:extLst>
                    <a:ext uri="{9D8B030D-6E8A-4147-A177-3AD203B41FA5}">
                      <a16:colId xmlns:a16="http://schemas.microsoft.com/office/drawing/2014/main" xmlns="" val="4156155208"/>
                    </a:ext>
                  </a:extLst>
                </a:gridCol>
                <a:gridCol w="1597817">
                  <a:extLst>
                    <a:ext uri="{9D8B030D-6E8A-4147-A177-3AD203B41FA5}">
                      <a16:colId xmlns:a16="http://schemas.microsoft.com/office/drawing/2014/main" xmlns="" val="2657945497"/>
                    </a:ext>
                  </a:extLst>
                </a:gridCol>
                <a:gridCol w="660495">
                  <a:extLst>
                    <a:ext uri="{9D8B030D-6E8A-4147-A177-3AD203B41FA5}">
                      <a16:colId xmlns:a16="http://schemas.microsoft.com/office/drawing/2014/main" xmlns="" val="2175204972"/>
                    </a:ext>
                  </a:extLst>
                </a:gridCol>
              </a:tblGrid>
              <a:tr h="340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Tijdvakken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Kenmerkende aspecten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Historische contexten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Thema’s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Leer-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jaar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1002715952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Tijdvak 1 t/m 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Alle KA’s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3561637301"/>
                  </a:ext>
                </a:extLst>
              </a:tr>
              <a:tr h="687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Tijdvak 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Alle KA’s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Bv thema over de Opstand gecombineerd met domein A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3324594505"/>
                  </a:ext>
                </a:extLst>
              </a:tr>
              <a:tr h="143909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Tijdvak 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24 Republiek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663537629"/>
                  </a:ext>
                </a:extLst>
              </a:tr>
              <a:tr h="22453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23 absolutisme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3662000702"/>
                  </a:ext>
                </a:extLst>
              </a:tr>
              <a:tr h="34019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26 wetenschap-pelijke revolutie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545100146"/>
                  </a:ext>
                </a:extLst>
              </a:tr>
              <a:tr h="34019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25 (wereld-economie)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Britse Rijk h1 VS 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2147046645"/>
                  </a:ext>
                </a:extLst>
              </a:tr>
              <a:tr h="455863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Tijdvak 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29 (plantagekolonien) Britse Rijk h1 VS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2296684950"/>
                  </a:ext>
                </a:extLst>
              </a:tr>
              <a:tr h="34019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27 Verlichting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27 de verlichte ideeën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Britse Rijk h1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4183291321"/>
                  </a:ext>
                </a:extLst>
              </a:tr>
              <a:tr h="22453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28 Verlicht absolutisme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193174823"/>
                  </a:ext>
                </a:extLst>
              </a:tr>
              <a:tr h="60259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30 Franse Revolutie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30 (revoluties)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Revolutie VS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Britse Rijk h1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1033351204"/>
                  </a:ext>
                </a:extLst>
              </a:tr>
              <a:tr h="687194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Tijdvak 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33 (imperialisme)  Brits Indië h2, hierbij teruggrijpen op ka 25,29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Combineren met Domein D, parlementaire geschiedenis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1414793836"/>
                  </a:ext>
                </a:extLst>
              </a:tr>
              <a:tr h="45586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31 (Industriële revolutie)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Britse Rijk h3 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57723184"/>
                  </a:ext>
                </a:extLst>
              </a:tr>
              <a:tr h="34019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32 (sociale kwestie)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Britse Rijk h3 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2138854611"/>
                  </a:ext>
                </a:extLst>
              </a:tr>
              <a:tr h="14390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36 isme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1432850989"/>
                  </a:ext>
                </a:extLst>
              </a:tr>
              <a:tr h="22453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KA 34 emancipatie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3507706440"/>
                  </a:ext>
                </a:extLst>
              </a:tr>
              <a:tr h="22453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KA 35 democratisering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4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80" marR="36980" marT="0" marB="0"/>
                </a:tc>
                <a:extLst>
                  <a:ext uri="{0D108BD9-81ED-4DB2-BD59-A6C34878D82A}">
                    <a16:rowId xmlns:a16="http://schemas.microsoft.com/office/drawing/2014/main" xmlns="" val="33048774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Opbouw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/>
              <a:t>Hoe is de herziene syllabus tot stand gekomen</a:t>
            </a:r>
          </a:p>
          <a:p>
            <a:endParaRPr lang="nl-NL" sz="2400" dirty="0"/>
          </a:p>
          <a:p>
            <a:r>
              <a:rPr lang="nl-NL" sz="2400" dirty="0"/>
              <a:t>Wat waren de mogelijkheden en onmogelijkheden  voor de syllabuscommissie?</a:t>
            </a:r>
          </a:p>
          <a:p>
            <a:endParaRPr lang="nl-NL" sz="2400" dirty="0"/>
          </a:p>
          <a:p>
            <a:r>
              <a:rPr lang="nl-NL" sz="2400" dirty="0"/>
              <a:t>Welke kenmerkende aspecten worden uitgewerkt via de nieuwe historische contexten?</a:t>
            </a:r>
          </a:p>
          <a:p>
            <a:endParaRPr lang="nl-NL" sz="2400" dirty="0"/>
          </a:p>
          <a:p>
            <a:r>
              <a:rPr lang="nl-NL" sz="2400" dirty="0"/>
              <a:t>Kladversie nieuwe PTA maken</a:t>
            </a:r>
          </a:p>
          <a:p>
            <a:endParaRPr lang="nl-NL" sz="2400" dirty="0"/>
          </a:p>
          <a:p>
            <a:r>
              <a:rPr lang="nl-NL" sz="2400" dirty="0"/>
              <a:t>Informatie en tips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5416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2F70089-4231-4A1A-874B-407552A16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xmlns="" id="{573E6199-897A-4B3F-9B01-8CCE90415C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229951"/>
              </p:ext>
            </p:extLst>
          </p:nvPr>
        </p:nvGraphicFramePr>
        <p:xfrm>
          <a:off x="2358887" y="198783"/>
          <a:ext cx="7752522" cy="6491753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1879697">
                  <a:extLst>
                    <a:ext uri="{9D8B030D-6E8A-4147-A177-3AD203B41FA5}">
                      <a16:colId xmlns:a16="http://schemas.microsoft.com/office/drawing/2014/main" xmlns="" val="9264998"/>
                    </a:ext>
                  </a:extLst>
                </a:gridCol>
                <a:gridCol w="1881210">
                  <a:extLst>
                    <a:ext uri="{9D8B030D-6E8A-4147-A177-3AD203B41FA5}">
                      <a16:colId xmlns:a16="http://schemas.microsoft.com/office/drawing/2014/main" xmlns="" val="3330342545"/>
                    </a:ext>
                  </a:extLst>
                </a:gridCol>
                <a:gridCol w="1881210">
                  <a:extLst>
                    <a:ext uri="{9D8B030D-6E8A-4147-A177-3AD203B41FA5}">
                      <a16:colId xmlns:a16="http://schemas.microsoft.com/office/drawing/2014/main" xmlns="" val="787689170"/>
                    </a:ext>
                  </a:extLst>
                </a:gridCol>
                <a:gridCol w="1493168">
                  <a:extLst>
                    <a:ext uri="{9D8B030D-6E8A-4147-A177-3AD203B41FA5}">
                      <a16:colId xmlns:a16="http://schemas.microsoft.com/office/drawing/2014/main" xmlns="" val="1110842675"/>
                    </a:ext>
                  </a:extLst>
                </a:gridCol>
                <a:gridCol w="617237">
                  <a:extLst>
                    <a:ext uri="{9D8B030D-6E8A-4147-A177-3AD203B41FA5}">
                      <a16:colId xmlns:a16="http://schemas.microsoft.com/office/drawing/2014/main" xmlns="" val="3561685264"/>
                    </a:ext>
                  </a:extLst>
                </a:gridCol>
              </a:tblGrid>
              <a:tr h="198109">
                <a:tc row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Tijdvak 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40 WOI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Bijv</a:t>
                      </a:r>
                      <a:r>
                        <a:rPr lang="nl-NL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thema propaganda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5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3075464115"/>
                  </a:ext>
                </a:extLst>
              </a:tr>
              <a:tr h="19810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38 SU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2569177488"/>
                  </a:ext>
                </a:extLst>
              </a:tr>
              <a:tr h="19810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39 wereldcrisis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1805666822"/>
                  </a:ext>
                </a:extLst>
              </a:tr>
              <a:tr h="61907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38 (totalitaire staat)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Duitsland h1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3471954282"/>
                  </a:ext>
                </a:extLst>
              </a:tr>
              <a:tr h="40859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37 (propaganda) Duitsland h1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1271304573"/>
                  </a:ext>
                </a:extLst>
              </a:tr>
              <a:tr h="40859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40 (WOII) Duitsland h1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802448321"/>
                  </a:ext>
                </a:extLst>
              </a:tr>
              <a:tr h="40859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41 (genocide) Duitsland h1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3633982122"/>
                  </a:ext>
                </a:extLst>
              </a:tr>
              <a:tr h="19810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40 WOII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2882296228"/>
                  </a:ext>
                </a:extLst>
              </a:tr>
              <a:tr h="40859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KA 42 WOII in Nederland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3517820208"/>
                  </a:ext>
                </a:extLst>
              </a:tr>
              <a:tr h="40859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KA 43 massavernietigingswapens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190976260"/>
                  </a:ext>
                </a:extLst>
              </a:tr>
              <a:tr h="36290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44 verzet koloniën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3065620888"/>
                  </a:ext>
                </a:extLst>
              </a:tr>
              <a:tr h="198109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Tijdvak 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46 dekolonisatie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5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2280791749"/>
                  </a:ext>
                </a:extLst>
              </a:tr>
              <a:tr h="82955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45 Koude oorlog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Grote lijn VS-SU en kernwapens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45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Duitsland h2,3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2381131676"/>
                  </a:ext>
                </a:extLst>
              </a:tr>
              <a:tr h="61907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47 Europa, grote lijn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47 (Europa) Duitsland h2,3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4006924513"/>
                  </a:ext>
                </a:extLst>
              </a:tr>
              <a:tr h="40859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48 (welvaart)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Nederland h1,2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541573183"/>
                  </a:ext>
                </a:extLst>
              </a:tr>
              <a:tr h="61907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49 (pluriforme samenleving) Nederland h1,2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54" marR="50054" marT="0" marB="0"/>
                </a:tc>
                <a:extLst>
                  <a:ext uri="{0D108BD9-81ED-4DB2-BD59-A6C34878D82A}">
                    <a16:rowId xmlns:a16="http://schemas.microsoft.com/office/drawing/2014/main" xmlns="" val="2459595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844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20EF4DEE-417F-4A83-B832-316F49418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369"/>
            <a:ext cx="10515600" cy="708302"/>
          </a:xfrm>
        </p:spPr>
        <p:txBody>
          <a:bodyPr>
            <a:normAutofit fontScale="90000"/>
          </a:bodyPr>
          <a:lstStyle/>
          <a:p>
            <a:r>
              <a:rPr lang="nl-NL" sz="1800" b="1" dirty="0">
                <a:latin typeface="Verdana" pitchFamily="34" charset="0"/>
                <a:ea typeface="Times New Roman" pitchFamily="18" charset="0"/>
                <a:cs typeface="Times New Roman" pitchFamily="18" charset="0"/>
              </a:rPr>
              <a:t>Voorbeeld PTA  Geschiedenis   Havo</a:t>
            </a:r>
            <a:r>
              <a:rPr lang="nl-NL" sz="1800" dirty="0">
                <a:latin typeface="Arial" pitchFamily="34" charset="0"/>
                <a:cs typeface="Arial" pitchFamily="34" charset="0"/>
              </a:rPr>
              <a:t/>
            </a:r>
            <a:br>
              <a:rPr lang="nl-NL" sz="1800" dirty="0">
                <a:latin typeface="Arial" pitchFamily="34" charset="0"/>
                <a:cs typeface="Arial" pitchFamily="34" charset="0"/>
              </a:rPr>
            </a:br>
            <a:r>
              <a:rPr lang="nl-NL" altLang="nl-NL" sz="1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Historische Contexten en de kenmerkende aspecten </a:t>
            </a:r>
            <a:r>
              <a:rPr lang="nl-NL" altLang="nl-NL" sz="1800" b="1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deels</a:t>
            </a:r>
            <a:r>
              <a:rPr lang="nl-NL" altLang="nl-NL" sz="1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</a:t>
            </a:r>
            <a:r>
              <a:rPr lang="nl-NL" altLang="nl-NL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ï</a:t>
            </a:r>
            <a:r>
              <a:rPr lang="nl-NL" altLang="nl-NL" sz="1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ntegreerd</a:t>
            </a:r>
            <a:r>
              <a:rPr lang="nl-NL" altLang="nl-NL" sz="5400" dirty="0"/>
              <a:t/>
            </a:r>
            <a:br>
              <a:rPr lang="nl-NL" altLang="nl-NL" sz="5400" dirty="0"/>
            </a:br>
            <a:endParaRPr lang="nl-NL" dirty="0"/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xmlns="" id="{698DB8D3-EC1D-4958-B94E-D0390042D7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4040073"/>
              </p:ext>
            </p:extLst>
          </p:nvPr>
        </p:nvGraphicFramePr>
        <p:xfrm>
          <a:off x="2239618" y="715617"/>
          <a:ext cx="6917634" cy="6170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9752">
                  <a:extLst>
                    <a:ext uri="{9D8B030D-6E8A-4147-A177-3AD203B41FA5}">
                      <a16:colId xmlns:a16="http://schemas.microsoft.com/office/drawing/2014/main" xmlns="" val="2986851632"/>
                    </a:ext>
                  </a:extLst>
                </a:gridCol>
                <a:gridCol w="1850904">
                  <a:extLst>
                    <a:ext uri="{9D8B030D-6E8A-4147-A177-3AD203B41FA5}">
                      <a16:colId xmlns:a16="http://schemas.microsoft.com/office/drawing/2014/main" xmlns="" val="2598079103"/>
                    </a:ext>
                  </a:extLst>
                </a:gridCol>
                <a:gridCol w="1841204">
                  <a:extLst>
                    <a:ext uri="{9D8B030D-6E8A-4147-A177-3AD203B41FA5}">
                      <a16:colId xmlns:a16="http://schemas.microsoft.com/office/drawing/2014/main" xmlns="" val="384773050"/>
                    </a:ext>
                  </a:extLst>
                </a:gridCol>
                <a:gridCol w="1255644">
                  <a:extLst>
                    <a:ext uri="{9D8B030D-6E8A-4147-A177-3AD203B41FA5}">
                      <a16:colId xmlns:a16="http://schemas.microsoft.com/office/drawing/2014/main" xmlns="" val="2498315091"/>
                    </a:ext>
                  </a:extLst>
                </a:gridCol>
                <a:gridCol w="460130">
                  <a:extLst>
                    <a:ext uri="{9D8B030D-6E8A-4147-A177-3AD203B41FA5}">
                      <a16:colId xmlns:a16="http://schemas.microsoft.com/office/drawing/2014/main" xmlns="" val="2021650988"/>
                    </a:ext>
                  </a:extLst>
                </a:gridCol>
              </a:tblGrid>
              <a:tr h="302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Tijdvakken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Kenmerkende aspecten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Historische contexten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Thema’s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Leer-jaar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268540634"/>
                  </a:ext>
                </a:extLst>
              </a:tr>
              <a:tr h="770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Tijdvak 1 t/m 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Alle </a:t>
                      </a:r>
                      <a:r>
                        <a:rPr lang="nl-NL" sz="900" dirty="0" err="1">
                          <a:effectLst/>
                        </a:rPr>
                        <a:t>KA’s</a:t>
                      </a:r>
                      <a:endParaRPr lang="nl-NL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4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3442495442"/>
                  </a:ext>
                </a:extLst>
              </a:tr>
              <a:tr h="520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Tijdvak 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Alle KA’s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Bv thema over de Opstand gecombineerd met domein A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3535942323"/>
                  </a:ext>
                </a:extLst>
              </a:tr>
              <a:tr h="14685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Tijdvak 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24 Republiek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2414112980"/>
                  </a:ext>
                </a:extLst>
              </a:tr>
              <a:tr h="14685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23 absolutisme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2495733229"/>
                  </a:ext>
                </a:extLst>
              </a:tr>
              <a:tr h="26116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26 wetenschap-pelijke revolutie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1890141534"/>
                  </a:ext>
                </a:extLst>
              </a:tr>
              <a:tr h="14685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Tijdvak 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27 Verlichting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3330715060"/>
                  </a:ext>
                </a:extLst>
              </a:tr>
              <a:tr h="25560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28 Verlicht absolutisme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3776459284"/>
                  </a:ext>
                </a:extLst>
              </a:tr>
              <a:tr h="38432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30 democratische revoluties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441847884"/>
                  </a:ext>
                </a:extLst>
              </a:tr>
              <a:tr h="520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25 (wereldeconomie)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29 (plantagekoloniën)  Britse Rijk h1,h2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1825477645"/>
                  </a:ext>
                </a:extLst>
              </a:tr>
              <a:tr h="520129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Tijdvak 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33 (imperialisme) Britse Rijk h2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Combineren met Domein D, parlementaire geschiedenis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472648074"/>
                  </a:ext>
                </a:extLst>
              </a:tr>
              <a:tr h="78464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KA 31 (Industriële revolutie)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KA 32 (sociale kwestie)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Britse Rijk h3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4147269775"/>
                  </a:ext>
                </a:extLst>
              </a:tr>
              <a:tr h="30288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KA 36 isme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1466586059"/>
                  </a:ext>
                </a:extLst>
              </a:tr>
              <a:tr h="14685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KA 34 emancipatie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1902982018"/>
                  </a:ext>
                </a:extLst>
              </a:tr>
              <a:tr h="31712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KA 35 democratisering</a:t>
                      </a:r>
                      <a:endParaRPr lang="nl-NL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 </a:t>
                      </a:r>
                      <a:endParaRPr lang="nl-NL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 </a:t>
                      </a:r>
                      <a:endParaRPr lang="nl-NL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 </a:t>
                      </a:r>
                      <a:endParaRPr lang="nl-NL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 </a:t>
                      </a:r>
                      <a:endParaRPr lang="nl-NL" sz="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4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378602788"/>
                  </a:ext>
                </a:extLst>
              </a:tr>
              <a:tr h="61494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35 democratisering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54" marR="41254" marT="0" marB="0"/>
                </a:tc>
                <a:extLst>
                  <a:ext uri="{0D108BD9-81ED-4DB2-BD59-A6C34878D82A}">
                    <a16:rowId xmlns:a16="http://schemas.microsoft.com/office/drawing/2014/main" xmlns="" val="3449478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749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33296DA-C0F6-47AD-A51B-16E2F072A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xmlns="" id="{617B6E02-BC97-448B-9A0E-BC061C07EB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417089"/>
              </p:ext>
            </p:extLst>
          </p:nvPr>
        </p:nvGraphicFramePr>
        <p:xfrm>
          <a:off x="2107096" y="172278"/>
          <a:ext cx="6851375" cy="6712603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04899">
                  <a:extLst>
                    <a:ext uri="{9D8B030D-6E8A-4147-A177-3AD203B41FA5}">
                      <a16:colId xmlns:a16="http://schemas.microsoft.com/office/drawing/2014/main" xmlns="" val="2086871319"/>
                    </a:ext>
                  </a:extLst>
                </a:gridCol>
                <a:gridCol w="1823567">
                  <a:extLst>
                    <a:ext uri="{9D8B030D-6E8A-4147-A177-3AD203B41FA5}">
                      <a16:colId xmlns:a16="http://schemas.microsoft.com/office/drawing/2014/main" xmlns="" val="656813637"/>
                    </a:ext>
                  </a:extLst>
                </a:gridCol>
                <a:gridCol w="1823567">
                  <a:extLst>
                    <a:ext uri="{9D8B030D-6E8A-4147-A177-3AD203B41FA5}">
                      <a16:colId xmlns:a16="http://schemas.microsoft.com/office/drawing/2014/main" xmlns="" val="3240193648"/>
                    </a:ext>
                  </a:extLst>
                </a:gridCol>
                <a:gridCol w="1243618">
                  <a:extLst>
                    <a:ext uri="{9D8B030D-6E8A-4147-A177-3AD203B41FA5}">
                      <a16:colId xmlns:a16="http://schemas.microsoft.com/office/drawing/2014/main" xmlns="" val="1395777865"/>
                    </a:ext>
                  </a:extLst>
                </a:gridCol>
                <a:gridCol w="455724">
                  <a:extLst>
                    <a:ext uri="{9D8B030D-6E8A-4147-A177-3AD203B41FA5}">
                      <a16:colId xmlns:a16="http://schemas.microsoft.com/office/drawing/2014/main" xmlns="" val="2419580266"/>
                    </a:ext>
                  </a:extLst>
                </a:gridCol>
              </a:tblGrid>
              <a:tr h="196980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Tijdvak 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40 WOI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Bijv. PO propaganda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5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extLst>
                  <a:ext uri="{0D108BD9-81ED-4DB2-BD59-A6C34878D82A}">
                    <a16:rowId xmlns:a16="http://schemas.microsoft.com/office/drawing/2014/main" xmlns="" val="3135354912"/>
                  </a:ext>
                </a:extLst>
              </a:tr>
              <a:tr h="19698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38 SU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extLst>
                  <a:ext uri="{0D108BD9-81ED-4DB2-BD59-A6C34878D82A}">
                    <a16:rowId xmlns:a16="http://schemas.microsoft.com/office/drawing/2014/main" xmlns="" val="3087983708"/>
                  </a:ext>
                </a:extLst>
              </a:tr>
              <a:tr h="325687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39 wereldcrisis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extLst>
                  <a:ext uri="{0D108BD9-81ED-4DB2-BD59-A6C34878D82A}">
                    <a16:rowId xmlns:a16="http://schemas.microsoft.com/office/drawing/2014/main" xmlns="" val="3339536298"/>
                  </a:ext>
                </a:extLst>
              </a:tr>
              <a:tr h="129020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38 (totalitaire staat)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37 (propaganda)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40 (WoII)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41 (genocide)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Duitsland h1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5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extLst>
                  <a:ext uri="{0D108BD9-81ED-4DB2-BD59-A6C34878D82A}">
                    <a16:rowId xmlns:a16="http://schemas.microsoft.com/office/drawing/2014/main" xmlns="" val="4097377174"/>
                  </a:ext>
                </a:extLst>
              </a:tr>
              <a:tr h="19698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40 WOII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extLst>
                  <a:ext uri="{0D108BD9-81ED-4DB2-BD59-A6C34878D82A}">
                    <a16:rowId xmlns:a16="http://schemas.microsoft.com/office/drawing/2014/main" xmlns="" val="280918231"/>
                  </a:ext>
                </a:extLst>
              </a:tr>
              <a:tr h="4062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42 WOII in Nederland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extLst>
                  <a:ext uri="{0D108BD9-81ED-4DB2-BD59-A6C34878D82A}">
                    <a16:rowId xmlns:a16="http://schemas.microsoft.com/office/drawing/2014/main" xmlns="" val="725555134"/>
                  </a:ext>
                </a:extLst>
              </a:tr>
              <a:tr h="61554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43 massavernietigingswapens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extLst>
                  <a:ext uri="{0D108BD9-81ED-4DB2-BD59-A6C34878D82A}">
                    <a16:rowId xmlns:a16="http://schemas.microsoft.com/office/drawing/2014/main" xmlns="" val="2550203198"/>
                  </a:ext>
                </a:extLst>
              </a:tr>
              <a:tr h="19698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44 verzet koloniën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extLst>
                  <a:ext uri="{0D108BD9-81ED-4DB2-BD59-A6C34878D82A}">
                    <a16:rowId xmlns:a16="http://schemas.microsoft.com/office/drawing/2014/main" xmlns="" val="4093097542"/>
                  </a:ext>
                </a:extLst>
              </a:tr>
              <a:tr h="615542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Tijdvak 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46 dekolonisatie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5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extLst>
                  <a:ext uri="{0D108BD9-81ED-4DB2-BD59-A6C34878D82A}">
                    <a16:rowId xmlns:a16="http://schemas.microsoft.com/office/drawing/2014/main" xmlns="" val="1770974258"/>
                  </a:ext>
                </a:extLst>
              </a:tr>
              <a:tr h="61554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45 Koude oorlog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Grote lijn VS-SU en kernwapens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7517380"/>
                  </a:ext>
                </a:extLst>
              </a:tr>
              <a:tr h="61554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47 Europa, grote lijn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extLst>
                  <a:ext uri="{0D108BD9-81ED-4DB2-BD59-A6C34878D82A}">
                    <a16:rowId xmlns:a16="http://schemas.microsoft.com/office/drawing/2014/main" xmlns="" val="1748221600"/>
                  </a:ext>
                </a:extLst>
              </a:tr>
              <a:tr h="61554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45 (Koude oorlog)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47 (Europa) Duitsland h2,3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extLst>
                  <a:ext uri="{0D108BD9-81ED-4DB2-BD59-A6C34878D82A}">
                    <a16:rowId xmlns:a16="http://schemas.microsoft.com/office/drawing/2014/main" xmlns="" val="276851384"/>
                  </a:ext>
                </a:extLst>
              </a:tr>
              <a:tr h="82482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48 (welvaart)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KA 49 (pluriforme samenleving)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Nederland h1,2</a:t>
                      </a:r>
                      <a:endParaRPr lang="nl-NL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5</a:t>
                      </a:r>
                      <a:endParaRPr lang="nl-NL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3" marR="48643" marT="0" marB="0"/>
                </a:tc>
                <a:extLst>
                  <a:ext uri="{0D108BD9-81ED-4DB2-BD59-A6C34878D82A}">
                    <a16:rowId xmlns:a16="http://schemas.microsoft.com/office/drawing/2014/main" xmlns="" val="414201270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74C66A7E-3762-461B-9162-FCA492061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103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Informatie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19536" y="548680"/>
            <a:ext cx="8183880" cy="5328592"/>
          </a:xfrm>
        </p:spPr>
        <p:txBody>
          <a:bodyPr>
            <a:normAutofit fontScale="77500" lnSpcReduction="20000"/>
          </a:bodyPr>
          <a:lstStyle/>
          <a:p>
            <a:endParaRPr lang="nl-NL" u="sng" dirty="0">
              <a:hlinkClick r:id="rId2"/>
            </a:endParaRPr>
          </a:p>
          <a:p>
            <a:endParaRPr lang="nl-NL" u="sng" dirty="0">
              <a:hlinkClick r:id="rId2"/>
            </a:endParaRPr>
          </a:p>
          <a:p>
            <a:r>
              <a:rPr lang="nl-NL" dirty="0">
                <a:hlinkClick r:id="rId3"/>
              </a:rPr>
              <a:t>https://www.vgnkleio.nl/nieuw-eindexamen-havo-vwo/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  VGN, alle informatie op een rij</a:t>
            </a:r>
          </a:p>
          <a:p>
            <a:pPr marL="0" indent="0">
              <a:buNone/>
            </a:pPr>
            <a:endParaRPr lang="nl-NL" dirty="0">
              <a:hlinkClick r:id="rId4"/>
            </a:endParaRPr>
          </a:p>
          <a:p>
            <a:r>
              <a:rPr lang="nl-NL" dirty="0">
                <a:hlinkClick r:id="rId5"/>
              </a:rPr>
              <a:t>www.uu.nl/geschiedenisendidactiek</a:t>
            </a:r>
            <a:r>
              <a:rPr lang="nl-NL" dirty="0"/>
              <a:t> voor werkvormen</a:t>
            </a:r>
          </a:p>
          <a:p>
            <a:pPr marL="0" indent="0">
              <a:buNone/>
            </a:pPr>
            <a:endParaRPr lang="nl-NL" dirty="0">
              <a:hlinkClick r:id="rId4"/>
            </a:endParaRPr>
          </a:p>
          <a:p>
            <a:r>
              <a:rPr lang="nl-NL" dirty="0">
                <a:hlinkClick r:id="rId4"/>
              </a:rPr>
              <a:t>http://histoforum.net/vakinformatie.</a:t>
            </a:r>
            <a:r>
              <a:rPr lang="nl-NL">
                <a:hlinkClick r:id="rId4"/>
              </a:rPr>
              <a:t>htm</a:t>
            </a:r>
            <a:r>
              <a:rPr lang="nl-NL"/>
              <a:t>  voor </a:t>
            </a:r>
            <a:r>
              <a:rPr lang="nl-NL" dirty="0"/>
              <a:t>actuele informatie</a:t>
            </a:r>
          </a:p>
          <a:p>
            <a:endParaRPr lang="nl-NL" dirty="0"/>
          </a:p>
          <a:p>
            <a:r>
              <a:rPr lang="en-US" dirty="0"/>
              <a:t>Examenblad.nl </a:t>
            </a:r>
            <a:r>
              <a:rPr lang="en-US" dirty="0" err="1"/>
              <a:t>voor</a:t>
            </a:r>
            <a:r>
              <a:rPr lang="en-US" dirty="0"/>
              <a:t> de syllabi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examens</a:t>
            </a:r>
            <a:r>
              <a:rPr lang="en-US" dirty="0"/>
              <a:t> </a:t>
            </a:r>
          </a:p>
          <a:p>
            <a:endParaRPr lang="nl-NL" dirty="0"/>
          </a:p>
          <a:p>
            <a:r>
              <a:rPr lang="nl-NL" dirty="0"/>
              <a:t>dir@schoonhovenscollege.nl</a:t>
            </a:r>
          </a:p>
          <a:p>
            <a:endParaRPr lang="nl-NL" dirty="0"/>
          </a:p>
          <a:p>
            <a:r>
              <a:rPr lang="nl-NL" dirty="0"/>
              <a:t>h.tuithof@uu.nl</a:t>
            </a:r>
          </a:p>
          <a:p>
            <a:endParaRPr lang="nl-NL" dirty="0"/>
          </a:p>
          <a:p>
            <a:endParaRPr lang="en-US" dirty="0"/>
          </a:p>
          <a:p>
            <a:pPr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0362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Wie?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Hanneke Tuithof: voorzitter</a:t>
            </a:r>
          </a:p>
          <a:p>
            <a:r>
              <a:rPr lang="nl-NL" dirty="0" err="1"/>
              <a:t>Alderik</a:t>
            </a:r>
            <a:r>
              <a:rPr lang="nl-NL" dirty="0"/>
              <a:t> Visser : secretaris    SLO</a:t>
            </a:r>
          </a:p>
          <a:p>
            <a:r>
              <a:rPr lang="nl-NL" dirty="0"/>
              <a:t>Saskia de Boer   </a:t>
            </a:r>
            <a:r>
              <a:rPr lang="nl-NL" dirty="0" err="1"/>
              <a:t>Cito</a:t>
            </a:r>
            <a:endParaRPr lang="nl-NL" dirty="0"/>
          </a:p>
          <a:p>
            <a:r>
              <a:rPr lang="nl-NL" dirty="0"/>
              <a:t>Jan van Miert     </a:t>
            </a:r>
            <a:r>
              <a:rPr lang="nl-NL" dirty="0" err="1"/>
              <a:t>CvtE</a:t>
            </a:r>
            <a:endParaRPr lang="nl-NL" dirty="0"/>
          </a:p>
          <a:p>
            <a:endParaRPr lang="nl-NL" dirty="0"/>
          </a:p>
          <a:p>
            <a:r>
              <a:rPr lang="nl-NL" dirty="0"/>
              <a:t>Maarten Bark    focusgroepen, VGN</a:t>
            </a:r>
          </a:p>
          <a:p>
            <a:r>
              <a:rPr lang="nl-NL" dirty="0"/>
              <a:t>Hellen Janssen   VGN</a:t>
            </a:r>
          </a:p>
          <a:p>
            <a:r>
              <a:rPr lang="nl-NL" dirty="0"/>
              <a:t>Ton de </a:t>
            </a:r>
            <a:r>
              <a:rPr lang="nl-NL" dirty="0" err="1"/>
              <a:t>Beukelaer</a:t>
            </a:r>
            <a:r>
              <a:rPr lang="nl-NL" dirty="0"/>
              <a:t> vaststellingscommissie voor het examen</a:t>
            </a:r>
          </a:p>
          <a:p>
            <a:r>
              <a:rPr lang="nl-NL" dirty="0"/>
              <a:t>Liesbeth </a:t>
            </a:r>
            <a:r>
              <a:rPr lang="nl-NL" dirty="0" err="1"/>
              <a:t>Dirks</a:t>
            </a:r>
            <a:r>
              <a:rPr lang="nl-NL" dirty="0"/>
              <a:t>    focusgroepen</a:t>
            </a:r>
          </a:p>
          <a:p>
            <a:endParaRPr lang="nl-NL" dirty="0"/>
          </a:p>
          <a:p>
            <a:r>
              <a:rPr lang="nl-NL" dirty="0"/>
              <a:t>Geert van </a:t>
            </a:r>
            <a:r>
              <a:rPr lang="nl-NL" dirty="0" err="1"/>
              <a:t>Besouw</a:t>
            </a:r>
            <a:r>
              <a:rPr lang="nl-NL" dirty="0"/>
              <a:t> en Marianne Baas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D0FC7C-8EB5-4419-BDF2-29B52AC1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627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Stellingen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3D52A1-41B8-41C8-8BDC-328EA8F07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Ik ben tevreden met ons huidige PTA</a:t>
            </a:r>
          </a:p>
          <a:p>
            <a:endParaRPr lang="nl-NL" dirty="0"/>
          </a:p>
          <a:p>
            <a:r>
              <a:rPr lang="nl-NL" dirty="0"/>
              <a:t>Wij behandelen eerst de tien tijdvakken en dan de historische contexten</a:t>
            </a:r>
          </a:p>
          <a:p>
            <a:endParaRPr lang="nl-NL" dirty="0"/>
          </a:p>
          <a:p>
            <a:r>
              <a:rPr lang="nl-NL" dirty="0"/>
              <a:t>Wij hebben de historische contexten  en de kenmerkende aspecten volledig geïntegreerd </a:t>
            </a:r>
          </a:p>
          <a:p>
            <a:endParaRPr lang="nl-NL" dirty="0"/>
          </a:p>
          <a:p>
            <a:r>
              <a:rPr lang="nl-NL" dirty="0"/>
              <a:t>Wij nemen domein D rechtsstaat en democratie op in de behandeling van de tijdvakken/historische contexten en behandelen dit niet apart</a:t>
            </a:r>
          </a:p>
          <a:p>
            <a:endParaRPr lang="nl-NL" dirty="0"/>
          </a:p>
          <a:p>
            <a:r>
              <a:rPr lang="nl-NL" dirty="0"/>
              <a:t>De thema’s die wij behandelen staan los van de kenmerkende aspecten en de historische contexten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358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 </a:t>
            </a:r>
            <a:r>
              <a:rPr lang="nl-NL" dirty="0">
                <a:solidFill>
                  <a:schemeClr val="tx1"/>
                </a:solidFill>
              </a:rPr>
              <a:t>onderwerpkeuze: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19817"/>
              </p:ext>
            </p:extLst>
          </p:nvPr>
        </p:nvGraphicFramePr>
        <p:xfrm>
          <a:off x="2495600" y="1690688"/>
          <a:ext cx="6608643" cy="397025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086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98993">
                <a:tc>
                  <a:txBody>
                    <a:bodyPr/>
                    <a:lstStyle/>
                    <a:p>
                      <a:pPr algn="ctr"/>
                      <a:r>
                        <a:rPr lang="nl-NL" sz="2400" noProof="0" dirty="0">
                          <a:solidFill>
                            <a:srgbClr val="0070C0"/>
                          </a:solidFill>
                        </a:rPr>
                        <a:t>havo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8993">
                <a:tc>
                  <a:txBody>
                    <a:bodyPr/>
                    <a:lstStyle/>
                    <a:p>
                      <a:r>
                        <a:rPr lang="nl-NL" sz="1800" noProof="0" dirty="0"/>
                        <a:t>Het Britse rijk  1585-1900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8993">
                <a:tc>
                  <a:txBody>
                    <a:bodyPr/>
                    <a:lstStyle/>
                    <a:p>
                      <a:r>
                        <a:rPr lang="nl-NL" sz="1800" noProof="0" dirty="0"/>
                        <a:t>Duitsland</a:t>
                      </a:r>
                      <a:r>
                        <a:rPr lang="nl-NL" sz="1800" baseline="0" noProof="0" dirty="0"/>
                        <a:t> in Europa 1918-1991</a:t>
                      </a:r>
                      <a:endParaRPr lang="nl-NL" sz="1800" noProof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73280">
                <a:tc>
                  <a:txBody>
                    <a:bodyPr/>
                    <a:lstStyle/>
                    <a:p>
                      <a:r>
                        <a:rPr lang="nl-NL" sz="1800" noProof="0" dirty="0"/>
                        <a:t> Nederland</a:t>
                      </a:r>
                      <a:r>
                        <a:rPr lang="nl-NL" sz="1800" baseline="0" noProof="0" dirty="0"/>
                        <a:t> 1948-2008</a:t>
                      </a:r>
                      <a:endParaRPr lang="nl-NL" sz="1800" noProof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269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95E3B2D-0907-400C-8748-C2DA1AA79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Algemene klacht over het Havo </a:t>
            </a:r>
            <a:r>
              <a:rPr lang="nl-NL" sz="4000" dirty="0"/>
              <a:t>programma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/>
              <a:t>                  -&gt; overladenheid!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B9D5A75-22D2-4BE9-B3B6-80443054A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2018 Verlichting van programma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/>
              <a:t>Tijdvakken 1 t/m 4 zijn verplaatst van CE naar SE</a:t>
            </a:r>
          </a:p>
          <a:p>
            <a:pPr marL="514350" indent="-514350">
              <a:buAutoNum type="arabicPeriod"/>
            </a:pPr>
            <a:r>
              <a:rPr lang="nl-NL" dirty="0"/>
              <a:t>Schrappen voorbeelden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 marL="0" indent="0">
              <a:buNone/>
            </a:pPr>
            <a:r>
              <a:rPr lang="nl-NL" dirty="0"/>
              <a:t>Verlichtingsmaatregelen blijven ook in het nieuwe programma</a:t>
            </a:r>
          </a:p>
        </p:txBody>
      </p:sp>
    </p:spTree>
    <p:extLst>
      <p:ext uri="{BB962C8B-B14F-4D97-AF65-F5344CB8AC3E}">
        <p14:creationId xmlns:p14="http://schemas.microsoft.com/office/powerpoint/2010/main" val="78452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chemeClr val="tx1"/>
                </a:solidFill>
              </a:rPr>
              <a:t>Het proces om tot een herziene syllabus te komen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focusgroepen -&gt; aanbevelingen</a:t>
            </a:r>
          </a:p>
          <a:p>
            <a:endParaRPr lang="nl-NL" dirty="0"/>
          </a:p>
          <a:p>
            <a:r>
              <a:rPr lang="nl-NL" dirty="0"/>
              <a:t>syllabuscommissie:  4 docenten + adviserende leden</a:t>
            </a:r>
          </a:p>
          <a:p>
            <a:endParaRPr lang="nl-NL" dirty="0"/>
          </a:p>
          <a:p>
            <a:r>
              <a:rPr lang="nl-NL" dirty="0"/>
              <a:t>onderwerp keuzes</a:t>
            </a:r>
          </a:p>
          <a:p>
            <a:endParaRPr lang="nl-NL" dirty="0"/>
          </a:p>
          <a:p>
            <a:r>
              <a:rPr lang="nl-NL" dirty="0"/>
              <a:t>opzet  -  synopsis wetenschapper  -  aanpassing tekst - controle wetenschapper</a:t>
            </a:r>
          </a:p>
          <a:p>
            <a:endParaRPr lang="nl-NL" dirty="0"/>
          </a:p>
          <a:p>
            <a:r>
              <a:rPr lang="nl-NL" dirty="0"/>
              <a:t>veldraadpleging -&gt; aanpassingen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093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Aanbevelingen focusgroepen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r>
              <a:rPr lang="nl-NL" dirty="0"/>
              <a:t>Duidelijk verschil havo- vwo</a:t>
            </a:r>
          </a:p>
          <a:p>
            <a:r>
              <a:rPr lang="nl-NL" dirty="0"/>
              <a:t>Minimaal één Nederlands onderwerp</a:t>
            </a:r>
          </a:p>
          <a:p>
            <a:r>
              <a:rPr lang="nl-NL" dirty="0"/>
              <a:t>Minder </a:t>
            </a:r>
            <a:r>
              <a:rPr lang="nl-NL" dirty="0" err="1"/>
              <a:t>euro-centrisch</a:t>
            </a:r>
            <a:endParaRPr lang="nl-NL" dirty="0"/>
          </a:p>
          <a:p>
            <a:r>
              <a:rPr lang="nl-NL" dirty="0"/>
              <a:t>Balans tussen breedte en diepte</a:t>
            </a:r>
          </a:p>
          <a:p>
            <a:r>
              <a:rPr lang="nl-NL" dirty="0"/>
              <a:t>Relevante, betekenisvolle onderwerpen</a:t>
            </a:r>
          </a:p>
          <a:p>
            <a:r>
              <a:rPr lang="nl-NL" dirty="0"/>
              <a:t>geen voorbeelden onder de teksten</a:t>
            </a:r>
          </a:p>
          <a:p>
            <a:r>
              <a:rPr lang="nl-NL" dirty="0"/>
              <a:t>Veel ka’s uitwerken, met meer spreiding over de tijd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sz="2000" i="1" dirty="0"/>
              <a:t>Zie: Elise </a:t>
            </a:r>
            <a:r>
              <a:rPr lang="nl-NL" sz="2000" i="1" dirty="0" err="1"/>
              <a:t>Storck</a:t>
            </a:r>
            <a:r>
              <a:rPr lang="nl-NL" sz="2000" i="1" dirty="0"/>
              <a:t> en Eline de Graaf, Meer en minder tegelijk, januari 2017</a:t>
            </a:r>
          </a:p>
          <a:p>
            <a:endParaRPr lang="nl-NL" dirty="0"/>
          </a:p>
          <a:p>
            <a:pPr marL="0" indent="0">
              <a:buNone/>
            </a:pPr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056996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 Veldraadpleging: </a:t>
            </a:r>
            <a:br>
              <a:rPr lang="nl-NL" dirty="0"/>
            </a:br>
            <a:r>
              <a:rPr lang="nl-NL" dirty="0"/>
              <a:t>bevindingen </a:t>
            </a:r>
            <a:r>
              <a:rPr lang="nl-NL" dirty="0">
                <a:solidFill>
                  <a:schemeClr val="tx1"/>
                </a:solidFill>
              </a:rPr>
              <a:t>en aanpassingen 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52650" y="1628800"/>
            <a:ext cx="7886700" cy="4968552"/>
          </a:xfrm>
        </p:spPr>
        <p:txBody>
          <a:bodyPr>
            <a:normAutofit fontScale="92500" lnSpcReduction="20000"/>
          </a:bodyPr>
          <a:lstStyle/>
          <a:p>
            <a:endParaRPr lang="nl-NL" dirty="0"/>
          </a:p>
          <a:p>
            <a:r>
              <a:rPr lang="nl-NL" dirty="0"/>
              <a:t>Meerderheid tevreden maar:</a:t>
            </a:r>
          </a:p>
          <a:p>
            <a:r>
              <a:rPr lang="nl-NL" dirty="0"/>
              <a:t>Havo:  36% te moeilijk, 41% te omvangrijk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Aanpassingen</a:t>
            </a:r>
            <a:r>
              <a:rPr lang="nl-NL" dirty="0"/>
              <a:t>:</a:t>
            </a:r>
          </a:p>
          <a:p>
            <a:pPr marL="0" indent="0">
              <a:buNone/>
            </a:pPr>
            <a:r>
              <a:rPr lang="nl-NL" dirty="0"/>
              <a:t>Havo </a:t>
            </a:r>
          </a:p>
          <a:p>
            <a:pPr lvl="1"/>
            <a:r>
              <a:rPr lang="nl-NL" dirty="0"/>
              <a:t>Britse Rijk: geschrapt in delen VS en India</a:t>
            </a:r>
          </a:p>
          <a:p>
            <a:pPr lvl="1"/>
            <a:r>
              <a:rPr lang="nl-NL" dirty="0"/>
              <a:t>Duitsland:  denazificatie, ‘</a:t>
            </a:r>
            <a:r>
              <a:rPr lang="nl-NL" dirty="0" err="1"/>
              <a:t>destasificatie</a:t>
            </a:r>
            <a:r>
              <a:rPr lang="nl-NL" dirty="0"/>
              <a:t>’ en </a:t>
            </a:r>
            <a:r>
              <a:rPr lang="nl-NL" dirty="0" err="1"/>
              <a:t>Baader</a:t>
            </a:r>
            <a:r>
              <a:rPr lang="nl-NL" dirty="0"/>
              <a:t> </a:t>
            </a:r>
            <a:r>
              <a:rPr lang="nl-NL" dirty="0" err="1"/>
              <a:t>Meinhof</a:t>
            </a:r>
            <a:r>
              <a:rPr lang="nl-NL" dirty="0"/>
              <a:t> groep eruit</a:t>
            </a:r>
          </a:p>
          <a:p>
            <a:pPr lvl="1"/>
            <a:r>
              <a:rPr lang="nl-NL" dirty="0"/>
              <a:t>Nederland: enkele termen eruit</a:t>
            </a:r>
          </a:p>
          <a:p>
            <a:pPr marL="457200" lvl="1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8761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85460"/>
          </a:xfrm>
        </p:spPr>
        <p:txBody>
          <a:bodyPr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Mogelijkheden en grenzen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4558" y="887897"/>
            <a:ext cx="11009242" cy="5970104"/>
          </a:xfrm>
        </p:spPr>
        <p:txBody>
          <a:bodyPr>
            <a:noAutofit/>
          </a:bodyPr>
          <a:lstStyle/>
          <a:p>
            <a:r>
              <a:rPr lang="nl-NL" dirty="0"/>
              <a:t>49 kenmerkende aspecten -&gt; geen aanpassingen maar …</a:t>
            </a:r>
          </a:p>
          <a:p>
            <a:endParaRPr lang="nl-NL" dirty="0"/>
          </a:p>
          <a:p>
            <a:r>
              <a:rPr lang="nl-NL" dirty="0"/>
              <a:t>Aanbevelingen focusgroepen</a:t>
            </a:r>
          </a:p>
          <a:p>
            <a:endParaRPr lang="nl-NL" dirty="0"/>
          </a:p>
          <a:p>
            <a:r>
              <a:rPr lang="nl-NL" dirty="0"/>
              <a:t>Wetenschappelijke discussies</a:t>
            </a:r>
          </a:p>
          <a:p>
            <a:endParaRPr lang="nl-NL" dirty="0"/>
          </a:p>
          <a:p>
            <a:r>
              <a:rPr lang="nl-NL" dirty="0"/>
              <a:t>Beschikbaarheid bronnen</a:t>
            </a:r>
          </a:p>
          <a:p>
            <a:endParaRPr lang="nl-NL" dirty="0"/>
          </a:p>
          <a:p>
            <a:r>
              <a:rPr lang="nl-NL" dirty="0"/>
              <a:t>Gevoelige kwesties</a:t>
            </a:r>
          </a:p>
          <a:p>
            <a:endParaRPr lang="nl-NL" dirty="0"/>
          </a:p>
          <a:p>
            <a:r>
              <a:rPr lang="nl-NL" dirty="0"/>
              <a:t>HC  ≠  thema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283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1413</Words>
  <Application>Microsoft Office PowerPoint</Application>
  <PresentationFormat>Aangepast</PresentationFormat>
  <Paragraphs>547</Paragraphs>
  <Slides>24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5" baseType="lpstr">
      <vt:lpstr>Office Theme</vt:lpstr>
      <vt:lpstr>  Het hoe en wat nu?  Groot onderhoud historische contexten  HAVO  </vt:lpstr>
      <vt:lpstr>Opbouw</vt:lpstr>
      <vt:lpstr>Stellingen</vt:lpstr>
      <vt:lpstr> onderwerpkeuze: </vt:lpstr>
      <vt:lpstr>Algemene klacht over het Havo programma                    -&gt; overladenheid!</vt:lpstr>
      <vt:lpstr> Het proces om tot een herziene syllabus te komen </vt:lpstr>
      <vt:lpstr>Aanbevelingen focusgroepen</vt:lpstr>
      <vt:lpstr> Veldraadpleging:  bevindingen en aanpassingen  </vt:lpstr>
      <vt:lpstr>Mogelijkheden en grenzen</vt:lpstr>
      <vt:lpstr>Havo</vt:lpstr>
      <vt:lpstr> onderwerpkeuze: </vt:lpstr>
      <vt:lpstr>Naar een nieuw PTA!</vt:lpstr>
      <vt:lpstr>Welke kenmerkende aspecten worden uitgewerkt via de nieuwe historische contexten?</vt:lpstr>
      <vt:lpstr>Examenprogramma sinds 2007</vt:lpstr>
      <vt:lpstr>Maak een klad-PTA</vt:lpstr>
      <vt:lpstr>PowerPoint-presentatie</vt:lpstr>
      <vt:lpstr>PowerPoint-presentatie</vt:lpstr>
      <vt:lpstr>PowerPoint-presentatie</vt:lpstr>
      <vt:lpstr>Voorbeeld PTA  Geschiedenis   Havo Historische Contexten en de kenmerkende aspecten geïntegreerd </vt:lpstr>
      <vt:lpstr>PowerPoint-presentatie</vt:lpstr>
      <vt:lpstr>Voorbeeld PTA  Geschiedenis   Havo Historische Contexten en de kenmerkende aspecten deels geïntegreerd </vt:lpstr>
      <vt:lpstr>PowerPoint-presentatie</vt:lpstr>
      <vt:lpstr>Informatie</vt:lpstr>
      <vt:lpstr>Wie?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hoe en wat nu?  Groot onderhoud historische contexten  HAVO</dc:title>
  <dc:creator>Liesbeth Dirks</dc:creator>
  <cp:lastModifiedBy>hanneke</cp:lastModifiedBy>
  <cp:revision>23</cp:revision>
  <dcterms:created xsi:type="dcterms:W3CDTF">2019-01-20T15:42:30Z</dcterms:created>
  <dcterms:modified xsi:type="dcterms:W3CDTF">2019-02-08T19:12:00Z</dcterms:modified>
</cp:coreProperties>
</file>